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Poppins" charset="1" panose="00000500000000000000"/>
      <p:regular r:id="rId20"/>
    </p:embeddedFont>
    <p:embeddedFont>
      <p:font typeface="Lato" charset="1" panose="020F050202020403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8665" y="2413563"/>
            <a:ext cx="14679138" cy="4248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7499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CROWD COUNTING USING SEMI-SUPERVISED DEEP LEARNING: A WEB-BASED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8665" y="6852918"/>
            <a:ext cx="7762921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23MIA1020- Bhuvan Rajesh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23MIA1122- Mohana Ramanan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23MIA1168- Shruthi Arunkumar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7175" y="2076729"/>
            <a:ext cx="12073649" cy="7742228"/>
          </a:xfrm>
          <a:custGeom>
            <a:avLst/>
            <a:gdLst/>
            <a:ahLst/>
            <a:cxnLst/>
            <a:rect r="r" b="b" t="t" l="l"/>
            <a:pathLst>
              <a:path h="7742228" w="12073649">
                <a:moveTo>
                  <a:pt x="0" y="0"/>
                </a:moveTo>
                <a:lnTo>
                  <a:pt x="12073650" y="0"/>
                </a:lnTo>
                <a:lnTo>
                  <a:pt x="12073650" y="7742228"/>
                </a:lnTo>
                <a:lnTo>
                  <a:pt x="0" y="774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3000791" cy="79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521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817513" y="-3911527"/>
            <a:ext cx="7470487" cy="5397427"/>
          </a:xfrm>
          <a:custGeom>
            <a:avLst/>
            <a:gdLst/>
            <a:ahLst/>
            <a:cxnLst/>
            <a:rect r="r" b="b" t="t" l="l"/>
            <a:pathLst>
              <a:path h="5397427" w="7470487">
                <a:moveTo>
                  <a:pt x="0" y="0"/>
                </a:moveTo>
                <a:lnTo>
                  <a:pt x="7470487" y="0"/>
                </a:lnTo>
                <a:lnTo>
                  <a:pt x="7470487" y="5397427"/>
                </a:lnTo>
                <a:lnTo>
                  <a:pt x="0" y="5397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8131585" y="653219"/>
            <a:ext cx="13745171" cy="10034901"/>
          </a:xfrm>
          <a:custGeom>
            <a:avLst/>
            <a:gdLst/>
            <a:ahLst/>
            <a:cxnLst/>
            <a:rect r="r" b="b" t="t" l="l"/>
            <a:pathLst>
              <a:path h="10034901" w="13745171">
                <a:moveTo>
                  <a:pt x="0" y="0"/>
                </a:moveTo>
                <a:lnTo>
                  <a:pt x="13745171" y="0"/>
                </a:lnTo>
                <a:lnTo>
                  <a:pt x="13745171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t="0" r="-5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84686" y="605594"/>
            <a:ext cx="7702630" cy="975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[Input Images]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|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v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[Preprocessing/Augmentation] ---&gt; [Patch Generation]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|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v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[Feature Extraction Network]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|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v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[Supervised Loss &lt;--- Labeled Data] &lt;--+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|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[Pseudo-Labeling/Consistency Loss &lt;--- Unlabeled Data]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|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v                                v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[Patch Density Prediction]           [Patch Density Prediction]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\_______________          _______________/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          |        |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   [Density Aggregation]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          |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          v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[Crowd Count Output &amp; Density Map]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          |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          v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                  [Results Storage &amp; Deployment]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81884" y="1485900"/>
            <a:ext cx="6018468" cy="171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9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 FLOW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1113" y="1770051"/>
            <a:ext cx="14665775" cy="7817615"/>
            <a:chOff x="0" y="0"/>
            <a:chExt cx="3862591" cy="20589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62591" cy="2058960"/>
            </a:xfrm>
            <a:custGeom>
              <a:avLst/>
              <a:gdLst/>
              <a:ahLst/>
              <a:cxnLst/>
              <a:rect r="r" b="b" t="t" l="l"/>
              <a:pathLst>
                <a:path h="2058960" w="3862591">
                  <a:moveTo>
                    <a:pt x="10558" y="0"/>
                  </a:moveTo>
                  <a:lnTo>
                    <a:pt x="3852033" y="0"/>
                  </a:lnTo>
                  <a:cubicBezTo>
                    <a:pt x="3854833" y="0"/>
                    <a:pt x="3857519" y="1112"/>
                    <a:pt x="3859499" y="3092"/>
                  </a:cubicBezTo>
                  <a:cubicBezTo>
                    <a:pt x="3861479" y="5072"/>
                    <a:pt x="3862591" y="7758"/>
                    <a:pt x="3862591" y="10558"/>
                  </a:cubicBezTo>
                  <a:lnTo>
                    <a:pt x="3862591" y="2048402"/>
                  </a:lnTo>
                  <a:cubicBezTo>
                    <a:pt x="3862591" y="2051203"/>
                    <a:pt x="3861479" y="2053888"/>
                    <a:pt x="3859499" y="2055868"/>
                  </a:cubicBezTo>
                  <a:cubicBezTo>
                    <a:pt x="3857519" y="2057848"/>
                    <a:pt x="3854833" y="2058960"/>
                    <a:pt x="3852033" y="2058960"/>
                  </a:cubicBezTo>
                  <a:lnTo>
                    <a:pt x="10558" y="2058960"/>
                  </a:lnTo>
                  <a:cubicBezTo>
                    <a:pt x="7758" y="2058960"/>
                    <a:pt x="5072" y="2057848"/>
                    <a:pt x="3092" y="2055868"/>
                  </a:cubicBezTo>
                  <a:cubicBezTo>
                    <a:pt x="1112" y="2053888"/>
                    <a:pt x="0" y="2051203"/>
                    <a:pt x="0" y="2048402"/>
                  </a:cubicBezTo>
                  <a:lnTo>
                    <a:pt x="0" y="10558"/>
                  </a:lnTo>
                  <a:cubicBezTo>
                    <a:pt x="0" y="7758"/>
                    <a:pt x="1112" y="5072"/>
                    <a:pt x="3092" y="3092"/>
                  </a:cubicBezTo>
                  <a:cubicBezTo>
                    <a:pt x="5072" y="1112"/>
                    <a:pt x="7758" y="0"/>
                    <a:pt x="10558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62591" cy="209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50849" y="1997511"/>
            <a:ext cx="13761117" cy="78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[Current Enhancements: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Patch-Based Analysis: Precise counting by dividing images into small patches for localized density estimation.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Semi-Supervised Workflow: Combines labeled and unlabeled data, reducing annotation burden and improving model generalization.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Enhanced Data Pipeline: Incorporates advanced augmentation and preprocessing for robust training.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Containerized Deployment: Docker-based setup for reproducible experiments and easy scaling.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Future Scope: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Domain Adaptation: Extend model to new environments and camera perspectives with minimal retraining.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Active Learning: Integrate querying for the most informative labels, further lowering annotation requirements.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Temporal Crowd Analysis: Expand to video streams for real-time density tracking and anomaly detection.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Broader Dataset Integration: Validate and refine the model on larger, more diverse datasets.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525413" y="790473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KEY ENHANCEMENTS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100837">
            <a:off x="8982673" y="428119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41720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3875" y="0"/>
            <a:ext cx="6904125" cy="10287000"/>
            <a:chOff x="0" y="0"/>
            <a:chExt cx="950116" cy="1415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0116" cy="1415652"/>
            </a:xfrm>
            <a:custGeom>
              <a:avLst/>
              <a:gdLst/>
              <a:ahLst/>
              <a:cxnLst/>
              <a:rect r="r" b="b" t="t" l="l"/>
              <a:pathLst>
                <a:path h="1415652" w="950116">
                  <a:moveTo>
                    <a:pt x="0" y="0"/>
                  </a:moveTo>
                  <a:lnTo>
                    <a:pt x="950116" y="0"/>
                  </a:lnTo>
                  <a:lnTo>
                    <a:pt x="950116" y="1415652"/>
                  </a:lnTo>
                  <a:lnTo>
                    <a:pt x="0" y="1415652"/>
                  </a:lnTo>
                  <a:close/>
                </a:path>
              </a:pathLst>
            </a:custGeom>
            <a:blipFill>
              <a:blip r:embed="rId2"/>
              <a:stretch>
                <a:fillRect l="0" t="-9244" r="-8446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482999"/>
            <a:ext cx="12577332" cy="8137251"/>
            <a:chOff x="0" y="0"/>
            <a:chExt cx="3312548" cy="2143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2549" cy="2143144"/>
            </a:xfrm>
            <a:custGeom>
              <a:avLst/>
              <a:gdLst/>
              <a:ahLst/>
              <a:cxnLst/>
              <a:rect r="r" b="b" t="t" l="l"/>
              <a:pathLst>
                <a:path h="2143144" w="3312549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6626729">
            <a:off x="-8130685" y="1817905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9023" y="2285225"/>
            <a:ext cx="8043479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3715" y="3849938"/>
            <a:ext cx="10267303" cy="38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1"/>
              </a:lnSpc>
              <a:spcBef>
                <a:spcPct val="0"/>
              </a:spcBef>
            </a:pPr>
            <a:r>
              <a:rPr lang="en-US" sz="2736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Crowd analysis plays a critical role in public safety and urban management. Given the limitations in annotated datasets, this project explores a semi-supervised learning paradigm to improve crowd counting accuracy with sparse labeling. Leveraging patch-wise regression and a blend of supervised and unsupervised learning, the system demonstrates robust crowd density estimation across varied scenes. The flexible, modular Python implementation can be easily deployed and adapted for practical deployment.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81579">
            <a:off x="11199066" y="124438"/>
            <a:ext cx="10128448" cy="10895890"/>
          </a:xfrm>
          <a:custGeom>
            <a:avLst/>
            <a:gdLst/>
            <a:ahLst/>
            <a:cxnLst/>
            <a:rect r="r" b="b" t="t" l="l"/>
            <a:pathLst>
              <a:path h="10895890" w="10128448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t="0" r="-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t="0" r="0" b="-1431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96037" y="86078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947720"/>
            <a:ext cx="8229600" cy="82296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60263" y="1065064"/>
            <a:ext cx="6529097" cy="65290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48871" y="1184144"/>
            <a:ext cx="4606904" cy="460690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42975" y="4039481"/>
            <a:ext cx="7641627" cy="428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5"/>
              </a:lnSpc>
              <a:spcBef>
                <a:spcPct val="0"/>
              </a:spcBef>
            </a:pPr>
            <a:r>
              <a:rPr lang="en-US" sz="2432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Accurate crowd counting is integral for event monitoring, public space safety, and smart-city analytics. Traditional approaches are hindered by the expense and difficulty of acquiring large-scale, densely-annotated datasets. The motivation for this project is to overcome challenges posed by limited ground-truth data, frequent occlusions, and visual clutter. By employing semi-supervised learning, the proposed framework not only reduces annotation requirements but also enhances adaptability in new environments.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975" y="2563671"/>
            <a:ext cx="58865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4983476">
            <a:off x="-2892749" y="-954371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2182" y="7222393"/>
            <a:ext cx="6195600" cy="3384081"/>
          </a:xfrm>
          <a:custGeom>
            <a:avLst/>
            <a:gdLst/>
            <a:ahLst/>
            <a:cxnLst/>
            <a:rect r="r" b="b" t="t" l="l"/>
            <a:pathLst>
              <a:path h="3384081" w="6195600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t="0" r="0" b="-14318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00534" y="2875579"/>
            <a:ext cx="11486932" cy="6382721"/>
            <a:chOff x="0" y="0"/>
            <a:chExt cx="3025365" cy="1681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25365" cy="1681046"/>
            </a:xfrm>
            <a:custGeom>
              <a:avLst/>
              <a:gdLst/>
              <a:ahLst/>
              <a:cxnLst/>
              <a:rect r="r" b="b" t="t" l="l"/>
              <a:pathLst>
                <a:path h="1681046" w="3025365">
                  <a:moveTo>
                    <a:pt x="13480" y="0"/>
                  </a:moveTo>
                  <a:lnTo>
                    <a:pt x="3011885" y="0"/>
                  </a:lnTo>
                  <a:cubicBezTo>
                    <a:pt x="3019330" y="0"/>
                    <a:pt x="3025365" y="6035"/>
                    <a:pt x="3025365" y="13480"/>
                  </a:cubicBezTo>
                  <a:lnTo>
                    <a:pt x="3025365" y="1667566"/>
                  </a:lnTo>
                  <a:cubicBezTo>
                    <a:pt x="3025365" y="1671141"/>
                    <a:pt x="3023945" y="1674570"/>
                    <a:pt x="3021417" y="1677098"/>
                  </a:cubicBezTo>
                  <a:cubicBezTo>
                    <a:pt x="3018889" y="1679626"/>
                    <a:pt x="3015460" y="1681046"/>
                    <a:pt x="3011885" y="1681046"/>
                  </a:cubicBezTo>
                  <a:lnTo>
                    <a:pt x="13480" y="1681046"/>
                  </a:lnTo>
                  <a:cubicBezTo>
                    <a:pt x="6035" y="1681046"/>
                    <a:pt x="0" y="1675011"/>
                    <a:pt x="0" y="1667566"/>
                  </a:cubicBezTo>
                  <a:lnTo>
                    <a:pt x="0" y="13480"/>
                  </a:lnTo>
                  <a:cubicBezTo>
                    <a:pt x="0" y="6035"/>
                    <a:pt x="6035" y="0"/>
                    <a:pt x="13480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025365" cy="1719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707818" y="3124738"/>
            <a:ext cx="10516049" cy="639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Objective: Improve crowd counting accuracy with less annotation effort by combining CNNs (for local details) and Transformers (for global context), enabling training using only count-level (not point-level) supervision.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Approach: The CrowdCCT model integrates DenseNet121 (CNN) with two Transformer modules—Multi-Scale Dilated Attention (MSDA) for scale robustness and Location-Enhanced Attention (LEA) for focus on person localization.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Results: Tested on four public datasets, CrowdCCT outperforms existing weakly supervised approaches and achieves results competitive with fully supervised models. It handles diverse crowd densities, lighting, and weather.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Significance: Demonstrates the effectiveness of combining local and global feature extractors and reduces the need for labor-intensive annotations in crowd analysis.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Keywords: Crowd Counting, Weak Supervision, CNN, Transformer, Attention Mechanisms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525413" y="1474807"/>
            <a:ext cx="923717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b="true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BASE PAPER SUMMARY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34697" y="2228253"/>
            <a:ext cx="13018606" cy="7030047"/>
          </a:xfrm>
          <a:custGeom>
            <a:avLst/>
            <a:gdLst/>
            <a:ahLst/>
            <a:cxnLst/>
            <a:rect r="r" b="b" t="t" l="l"/>
            <a:pathLst>
              <a:path h="7030047" w="13018606">
                <a:moveTo>
                  <a:pt x="0" y="0"/>
                </a:moveTo>
                <a:lnTo>
                  <a:pt x="13018606" y="0"/>
                </a:lnTo>
                <a:lnTo>
                  <a:pt x="13018606" y="7030047"/>
                </a:lnTo>
                <a:lnTo>
                  <a:pt x="0" y="703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3000791" cy="79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521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6525" y="2026519"/>
            <a:ext cx="12327118" cy="7689040"/>
          </a:xfrm>
          <a:custGeom>
            <a:avLst/>
            <a:gdLst/>
            <a:ahLst/>
            <a:cxnLst/>
            <a:rect r="r" b="b" t="t" l="l"/>
            <a:pathLst>
              <a:path h="7689040" w="12327118">
                <a:moveTo>
                  <a:pt x="0" y="0"/>
                </a:moveTo>
                <a:lnTo>
                  <a:pt x="12327118" y="0"/>
                </a:lnTo>
                <a:lnTo>
                  <a:pt x="12327118" y="7689039"/>
                </a:lnTo>
                <a:lnTo>
                  <a:pt x="0" y="768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3000791" cy="79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521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9095" y="2416226"/>
            <a:ext cx="13400176" cy="7252845"/>
          </a:xfrm>
          <a:custGeom>
            <a:avLst/>
            <a:gdLst/>
            <a:ahLst/>
            <a:cxnLst/>
            <a:rect r="r" b="b" t="t" l="l"/>
            <a:pathLst>
              <a:path h="7252845" w="13400176">
                <a:moveTo>
                  <a:pt x="0" y="0"/>
                </a:moveTo>
                <a:lnTo>
                  <a:pt x="13400177" y="0"/>
                </a:lnTo>
                <a:lnTo>
                  <a:pt x="13400177" y="7252846"/>
                </a:lnTo>
                <a:lnTo>
                  <a:pt x="0" y="7252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3000791" cy="79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521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5003" y="1818773"/>
            <a:ext cx="12737994" cy="7913479"/>
          </a:xfrm>
          <a:custGeom>
            <a:avLst/>
            <a:gdLst/>
            <a:ahLst/>
            <a:cxnLst/>
            <a:rect r="r" b="b" t="t" l="l"/>
            <a:pathLst>
              <a:path h="7913479" w="12737994">
                <a:moveTo>
                  <a:pt x="0" y="0"/>
                </a:moveTo>
                <a:lnTo>
                  <a:pt x="12737994" y="0"/>
                </a:lnTo>
                <a:lnTo>
                  <a:pt x="12737994" y="7913479"/>
                </a:lnTo>
                <a:lnTo>
                  <a:pt x="0" y="7913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3000791" cy="79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521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1035" y="2232561"/>
            <a:ext cx="13765929" cy="7468017"/>
          </a:xfrm>
          <a:custGeom>
            <a:avLst/>
            <a:gdLst/>
            <a:ahLst/>
            <a:cxnLst/>
            <a:rect r="r" b="b" t="t" l="l"/>
            <a:pathLst>
              <a:path h="7468017" w="13765929">
                <a:moveTo>
                  <a:pt x="0" y="0"/>
                </a:moveTo>
                <a:lnTo>
                  <a:pt x="13765930" y="0"/>
                </a:lnTo>
                <a:lnTo>
                  <a:pt x="13765930" y="7468016"/>
                </a:lnTo>
                <a:lnTo>
                  <a:pt x="0" y="7468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3000791" cy="79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5210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DAG4mmGqVxc</dc:identifier>
  <dcterms:modified xsi:type="dcterms:W3CDTF">2011-08-01T06:04:30Z</dcterms:modified>
  <cp:revision>1</cp:revision>
  <dc:title>DIP Crowd Counting </dc:title>
</cp:coreProperties>
</file>